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3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11" r:id="rId5"/>
    <p:sldId id="282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</p:sldIdLst>
  <p:sldSz cx="12192000" cy="6858000"/>
  <p:notesSz cx="6858000" cy="9144000"/>
  <p:custDataLst>
    <p:tags r:id="rId1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87F8"/>
    <a:srgbClr val="1271FF"/>
    <a:srgbClr val="0034D1"/>
    <a:srgbClr val="0051E8"/>
    <a:srgbClr val="0383F7"/>
    <a:srgbClr val="0060F0"/>
    <a:srgbClr val="0169F1"/>
    <a:srgbClr val="0177C7"/>
    <a:srgbClr val="0395B6"/>
    <a:srgbClr val="5382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9" autoAdjust="0"/>
    <p:restoredTop sz="93390" autoAdjust="0"/>
  </p:normalViewPr>
  <p:slideViewPr>
    <p:cSldViewPr snapToGrid="0">
      <p:cViewPr varScale="1">
        <p:scale>
          <a:sx n="99" d="100"/>
          <a:sy n="99" d="100"/>
        </p:scale>
        <p:origin x="48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gs" Target="tags/tag2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17E11-5E00-404D-8D13-FFFE4BB153B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FD3F0A-4A7E-48EF-9BCF-B5F59AD8D04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sv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 descr="画板 32 副本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35" y="0"/>
            <a:ext cx="12191365" cy="831850"/>
          </a:xfrm>
          <a:prstGeom prst="rect">
            <a:avLst/>
          </a:prstGeom>
        </p:spPr>
      </p:pic>
      <p:pic>
        <p:nvPicPr>
          <p:cNvPr id="11" name="图片 10" descr="logo"/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551035" y="161925"/>
            <a:ext cx="2434590" cy="50927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5.png"/><Relationship Id="rId3" Type="http://schemas.openxmlformats.org/officeDocument/2006/relationships/tags" Target="../tags/tag2.xml"/><Relationship Id="rId24" Type="http://schemas.openxmlformats.org/officeDocument/2006/relationships/notesSlide" Target="../notesSlides/notesSlide2.xml"/><Relationship Id="rId23" Type="http://schemas.openxmlformats.org/officeDocument/2006/relationships/slideLayout" Target="../slideLayouts/slideLayout12.xml"/><Relationship Id="rId22" Type="http://schemas.openxmlformats.org/officeDocument/2006/relationships/tags" Target="../tags/tag20.xml"/><Relationship Id="rId21" Type="http://schemas.openxmlformats.org/officeDocument/2006/relationships/tags" Target="../tags/tag19.xml"/><Relationship Id="rId20" Type="http://schemas.openxmlformats.org/officeDocument/2006/relationships/tags" Target="../tags/tag18.xml"/><Relationship Id="rId2" Type="http://schemas.openxmlformats.org/officeDocument/2006/relationships/tags" Target="../tags/tag1.xml"/><Relationship Id="rId19" Type="http://schemas.openxmlformats.org/officeDocument/2006/relationships/tags" Target="../tags/tag17.xml"/><Relationship Id="rId18" Type="http://schemas.openxmlformats.org/officeDocument/2006/relationships/tags" Target="../tags/tag16.xml"/><Relationship Id="rId17" Type="http://schemas.openxmlformats.org/officeDocument/2006/relationships/tags" Target="../tags/tag15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画板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" y="-31264"/>
            <a:ext cx="12192000" cy="6889264"/>
          </a:xfrm>
          <a:prstGeom prst="rect">
            <a:avLst/>
          </a:prstGeom>
        </p:spPr>
      </p:pic>
      <p:sp>
        <p:nvSpPr>
          <p:cNvPr id="9" name="标题 1"/>
          <p:cNvSpPr txBox="1"/>
          <p:nvPr/>
        </p:nvSpPr>
        <p:spPr>
          <a:xfrm>
            <a:off x="1545590" y="742315"/>
            <a:ext cx="9105900" cy="1109345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202</a:t>
            </a:r>
            <a:r>
              <a:rPr lang="en-US" altLang="zh-CN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5</a:t>
            </a:r>
            <a:r>
              <a:rPr lang="zh-CN" altLang="en-US" sz="40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年“数据要素×”大赛福建分赛</a:t>
            </a:r>
            <a:endParaRPr lang="en-US" altLang="zh-CN" sz="36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72969" y="3678259"/>
            <a:ext cx="784479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模型</a:t>
            </a:r>
            <a:r>
              <a:rPr kumimoji="1"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（参赛作品名称）</a:t>
            </a:r>
            <a:endParaRPr lang="zh-CN" altLang="en-US" sz="3600" b="1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017314" y="2968588"/>
            <a:ext cx="6156100" cy="4603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数据要素</a:t>
            </a:r>
            <a:r>
              <a:rPr kumimoji="1" lang="en-US" altLang="zh-CN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×XXXX</a:t>
            </a:r>
            <a:r>
              <a:rPr kumimoji="1" lang="zh-CN" altLang="en-US" sz="1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（参赛赛道）</a:t>
            </a:r>
            <a:endParaRPr kumimoji="1" lang="zh-CN" altLang="en-US" sz="16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017314" y="4529408"/>
            <a:ext cx="615610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</a:t>
            </a:r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1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（参赛团队名称）</a:t>
            </a:r>
            <a:endParaRPr kumimoji="1" lang="zh-CN" altLang="en-US" sz="20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017314" y="5257118"/>
            <a:ext cx="6156100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</a:t>
            </a:r>
            <a:r>
              <a:rPr kumimoji="1" lang="zh-CN" altLang="en-US" sz="1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（牵头公司、参与</a:t>
            </a:r>
            <a:r>
              <a:rPr kumimoji="1" lang="zh-CN" altLang="en-US" sz="1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公司）</a:t>
            </a:r>
            <a:endParaRPr kumimoji="1" lang="zh-CN" altLang="en-US" sz="20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01783" y="1685925"/>
            <a:ext cx="3993515" cy="46037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2025.XX.</a:t>
            </a:r>
            <a:r>
              <a:rPr kumimoji="1" 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endParaRPr kumimoji="1" lang="en-US" sz="2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76321" y="2921168"/>
            <a:ext cx="8272559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例如项目相关材料、可直观展示参赛项目效果的视频、产品获奖解决方案的 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Demo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/>
                <a:cs typeface="阿里巴巴普惠体 Medium" panose="00020600040101010101" pitchFamily="18" charset="-122"/>
              </a:rPr>
              <a:t>和说明文档等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其他材料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 descr="画板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86285" cy="6876485"/>
          </a:xfrm>
          <a:prstGeom prst="rect">
            <a:avLst/>
          </a:prstGeom>
        </p:spPr>
      </p:pic>
      <p:sp>
        <p:nvSpPr>
          <p:cNvPr id="9" name="标题 1"/>
          <p:cNvSpPr txBox="1"/>
          <p:nvPr/>
        </p:nvSpPr>
        <p:spPr>
          <a:xfrm>
            <a:off x="5499417" y="31264"/>
            <a:ext cx="9105583" cy="1880870"/>
          </a:xfr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endParaRPr lang="zh-CN" altLang="en-US" sz="2000" dirty="0">
              <a:solidFill>
                <a:schemeClr val="bg1"/>
              </a:solidFill>
              <a:latin typeface="Alibaba PuHuiTi H" panose="00020600040101010101" charset="-122"/>
              <a:ea typeface="Alibaba PuHuiTi H" panose="00020600040101010101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846445" y="2978150"/>
            <a:ext cx="5640070" cy="6451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xxx</a:t>
            </a:r>
            <a:r>
              <a:rPr lang="zh-CN" altLang="en-US" sz="36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模型</a:t>
            </a:r>
            <a:r>
              <a:rPr kumimoji="1" lang="zh-CN" altLang="en-US" sz="36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（参赛作品名称）</a:t>
            </a:r>
            <a:endParaRPr lang="zh-CN" altLang="en-US" sz="36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485890" y="2026920"/>
            <a:ext cx="436118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数据要素</a:t>
            </a:r>
            <a:r>
              <a:rPr kumimoji="1" lang="en-US" altLang="zh-CN" sz="28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×XXXX</a:t>
            </a:r>
            <a:r>
              <a:rPr kumimoji="1" lang="zh-CN" altLang="en-US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（参赛赛道）</a:t>
            </a:r>
            <a:endParaRPr kumimoji="1" lang="zh-CN" altLang="en-US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7021195" y="4034155"/>
            <a:ext cx="3290570" cy="5219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团队</a:t>
            </a:r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18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（参赛团队名称）</a:t>
            </a:r>
            <a:endParaRPr kumimoji="1" lang="zh-CN" altLang="en-US" sz="2000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84640" y="2754597"/>
            <a:ext cx="303163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谢谢观赏</a:t>
            </a:r>
            <a:endParaRPr lang="zh-CN" altLang="en-US" sz="5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53543" y="4966970"/>
            <a:ext cx="3825875" cy="52197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algn="ctr"/>
            <a:r>
              <a:rPr kumimoji="1" lang="en-US" altLang="zh-CN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XX</a:t>
            </a:r>
            <a:r>
              <a:rPr kumimoji="1" lang="zh-CN" altLang="en-US" sz="28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</a:t>
            </a:r>
            <a:r>
              <a:rPr kumimoji="1" lang="zh-CN" altLang="en-US" sz="18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（牵头公司、参与</a:t>
            </a:r>
            <a:r>
              <a:rPr kumimoji="1" lang="zh-CN" altLang="en-US" sz="1800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公司）</a:t>
            </a:r>
            <a:endParaRPr kumimoji="1" lang="zh-CN" altLang="en-US" sz="2000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画板 3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grpSp>
        <p:nvGrpSpPr>
          <p:cNvPr id="36" name="组合 35"/>
          <p:cNvGrpSpPr/>
          <p:nvPr>
            <p:custDataLst>
              <p:tags r:id="rId2"/>
            </p:custDataLst>
          </p:nvPr>
        </p:nvGrpSpPr>
        <p:grpSpPr>
          <a:xfrm>
            <a:off x="7018457" y="983565"/>
            <a:ext cx="3414770" cy="791381"/>
            <a:chOff x="6973196" y="1328514"/>
            <a:chExt cx="3414770" cy="791381"/>
          </a:xfrm>
        </p:grpSpPr>
        <p:pic>
          <p:nvPicPr>
            <p:cNvPr id="5" name="图片 4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6" name="文本框 5"/>
            <p:cNvSpPr txBox="1"/>
            <p:nvPr>
              <p:custDataLst>
                <p:tags r:id="rId5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01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" name="文本框 3"/>
            <p:cNvSpPr txBox="1"/>
            <p:nvPr>
              <p:custDataLst>
                <p:tags r:id="rId6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项目概述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37" name="组合 36"/>
          <p:cNvGrpSpPr/>
          <p:nvPr>
            <p:custDataLst>
              <p:tags r:id="rId7"/>
            </p:custDataLst>
          </p:nvPr>
        </p:nvGrpSpPr>
        <p:grpSpPr>
          <a:xfrm>
            <a:off x="7018457" y="2086184"/>
            <a:ext cx="3414770" cy="791381"/>
            <a:chOff x="6973196" y="1328514"/>
            <a:chExt cx="3414770" cy="791381"/>
          </a:xfrm>
        </p:grpSpPr>
        <p:pic>
          <p:nvPicPr>
            <p:cNvPr id="38" name="图片 37"/>
            <p:cNvPicPr>
              <a:picLocks noChangeAspect="1"/>
            </p:cNvPicPr>
            <p:nvPr>
              <p:custDataLst>
                <p:tags r:id="rId8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39" name="文本框 38"/>
            <p:cNvSpPr txBox="1"/>
            <p:nvPr>
              <p:custDataLst>
                <p:tags r:id="rId9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02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0" name="文本框 39"/>
            <p:cNvSpPr txBox="1"/>
            <p:nvPr>
              <p:custDataLst>
                <p:tags r:id="rId10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解决方案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1" name="组合 40"/>
          <p:cNvGrpSpPr/>
          <p:nvPr>
            <p:custDataLst>
              <p:tags r:id="rId11"/>
            </p:custDataLst>
          </p:nvPr>
        </p:nvGrpSpPr>
        <p:grpSpPr>
          <a:xfrm>
            <a:off x="7018457" y="3188803"/>
            <a:ext cx="3414770" cy="791381"/>
            <a:chOff x="6973196" y="1328514"/>
            <a:chExt cx="3414770" cy="791381"/>
          </a:xfrm>
        </p:grpSpPr>
        <p:pic>
          <p:nvPicPr>
            <p:cNvPr id="42" name="图片 41"/>
            <p:cNvPicPr>
              <a:picLocks noChangeAspect="1"/>
            </p:cNvPicPr>
            <p:nvPr>
              <p:custDataLst>
                <p:tags r:id="rId12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43" name="文本框 42"/>
            <p:cNvSpPr txBox="1"/>
            <p:nvPr>
              <p:custDataLst>
                <p:tags r:id="rId13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03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4" name="文本框 43"/>
            <p:cNvSpPr txBox="1"/>
            <p:nvPr>
              <p:custDataLst>
                <p:tags r:id="rId14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商业模式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5" name="组合 44"/>
          <p:cNvGrpSpPr/>
          <p:nvPr>
            <p:custDataLst>
              <p:tags r:id="rId15"/>
            </p:custDataLst>
          </p:nvPr>
        </p:nvGrpSpPr>
        <p:grpSpPr>
          <a:xfrm>
            <a:off x="7018457" y="4291422"/>
            <a:ext cx="3414770" cy="791381"/>
            <a:chOff x="6973196" y="1328514"/>
            <a:chExt cx="3414770" cy="791381"/>
          </a:xfrm>
        </p:grpSpPr>
        <p:pic>
          <p:nvPicPr>
            <p:cNvPr id="46" name="图片 45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47" name="文本框 46"/>
            <p:cNvSpPr txBox="1"/>
            <p:nvPr>
              <p:custDataLst>
                <p:tags r:id="rId17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04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48" name="文本框 47"/>
            <p:cNvSpPr txBox="1"/>
            <p:nvPr>
              <p:custDataLst>
                <p:tags r:id="rId18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应用价值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grpSp>
        <p:nvGrpSpPr>
          <p:cNvPr id="49" name="组合 48"/>
          <p:cNvGrpSpPr/>
          <p:nvPr>
            <p:custDataLst>
              <p:tags r:id="rId19"/>
            </p:custDataLst>
          </p:nvPr>
        </p:nvGrpSpPr>
        <p:grpSpPr>
          <a:xfrm>
            <a:off x="7018457" y="5394041"/>
            <a:ext cx="3414770" cy="791381"/>
            <a:chOff x="6973196" y="1328514"/>
            <a:chExt cx="3414770" cy="791381"/>
          </a:xfrm>
        </p:grpSpPr>
        <p:pic>
          <p:nvPicPr>
            <p:cNvPr id="50" name="图片 49"/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6973196" y="1437358"/>
              <a:ext cx="792000" cy="682537"/>
            </a:xfrm>
            <a:prstGeom prst="rect">
              <a:avLst/>
            </a:prstGeom>
            <a:ln>
              <a:noFill/>
            </a:ln>
          </p:spPr>
        </p:pic>
        <p:sp>
          <p:nvSpPr>
            <p:cNvPr id="51" name="文本框 50"/>
            <p:cNvSpPr txBox="1"/>
            <p:nvPr>
              <p:custDataLst>
                <p:tags r:id="rId21"/>
              </p:custDataLst>
            </p:nvPr>
          </p:nvSpPr>
          <p:spPr>
            <a:xfrm>
              <a:off x="7030000" y="1328514"/>
              <a:ext cx="684530" cy="5835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zh-CN" sz="32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05</a:t>
              </a:r>
              <a:endParaRPr kumimoji="1" lang="en-US" altLang="zh-CN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  <p:sp>
          <p:nvSpPr>
            <p:cNvPr id="52" name="文本框 51"/>
            <p:cNvSpPr txBox="1"/>
            <p:nvPr>
              <p:custDataLst>
                <p:tags r:id="rId22"/>
              </p:custDataLst>
            </p:nvPr>
          </p:nvSpPr>
          <p:spPr>
            <a:xfrm>
              <a:off x="7939404" y="1390069"/>
              <a:ext cx="2448562" cy="46037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l"/>
              <a:r>
                <a:rPr kumimoji="1" lang="zh-CN" altLang="en-US" sz="24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阿里巴巴普惠体 Medium" panose="00020600040101010101" pitchFamily="18" charset="-122"/>
                </a:rPr>
                <a:t>团队介绍</a:t>
              </a:r>
              <a:endParaRPr kumimoji="1" lang="zh-CN" altLang="en-US" sz="2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阿里巴巴普惠体 Medium" panose="00020600040101010101" pitchFamily="18" charset="-122"/>
              </a:endParaRP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1905539" y="2670719"/>
            <a:ext cx="3253153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目</a:t>
            </a:r>
            <a:r>
              <a:rPr kumimoji="1" lang="en-US" altLang="zh-CN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kumimoji="1" lang="zh-CN" altLang="en-US" sz="44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录</a:t>
            </a:r>
            <a:endParaRPr kumimoji="1" lang="zh-CN" altLang="en-US" sz="44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74803" y="3028890"/>
            <a:ext cx="6864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列明本项目的项目背景、应用行业、核心优势等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algn="l"/>
            <a:r>
              <a:rPr lang="zh-CN" altLang="en-US" sz="3200" b="1" dirty="0">
                <a:solidFill>
                  <a:schemeClr val="bg1">
                    <a:lumMod val="9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项目概述</a:t>
            </a:r>
            <a:endParaRPr lang="zh-CN" altLang="en-US" sz="3200" b="1" dirty="0">
              <a:solidFill>
                <a:schemeClr val="bg1">
                  <a:lumMod val="9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959482" y="3228915"/>
            <a:ext cx="8272559" cy="398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列明本项目的架构设计、功能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设计、关键技术、数据要素利用方案等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wrap="square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algn="l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解决方案</a:t>
            </a:r>
            <a:endParaRPr lang="zh-CN" altLang="en-US" sz="3200" b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496934" y="1849213"/>
            <a:ext cx="9534921" cy="3322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项目商业转化路径明确、盈利模式清晰，市场需求、商业模式、经济价值等方面具有显著成效。包括但不限于下述方面：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描述本方案所面对的市场受众，分析市场定位。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介绍本方案的商业模式、推广模式、盈利模式、项目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效益。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提出本方案的市场策略，包括数据来源、数据要素利用模式、产品价格、成本核算、市场空间、推广渠道、宣传方式，如有可提供成本、收入、市场空间等需要测算说明。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商业模式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831230" y="949014"/>
            <a:ext cx="10200571" cy="6092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先进性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项目在技术、产品、服务、应用及商业模式等的一个或多个方面具有独创性、先进性。包括但不限于下述方面：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创新性：描述所申报项目方案在技术、产品、服务、机制、模式等方面的创新水平。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需求相关性：描述所申报项目方案是否切中所在领域重点、难点、堵点等重要需求。项目所解决问题的重要程度和影响范围。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数据要素相关性：分析数据要素在项目中的作用是否显著，是否充分体现了数据价值。从数据来源广泛性、数据维度、数据价值体现等角度阐述。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请结合专利数量、人才队伍、市场数据等支撑材料说明，介绍方案设计理念及独特优势，尤其在理念、技术、数据要素利用、商业模式等领域的创新点和竞争优势。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246574" y="1226509"/>
            <a:ext cx="9377611" cy="5169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实效性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项目具有实用价值，可行、合理，能够满足行业具体应用需求，相关成果可落地性强。包括但不限于下述方面：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实用价值：请描述所申报项目方案（应用案例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产品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解决方案）应用场景及具体应用案例，解决哪些行业需求痛点问题，具体应用案例、经济效果、社会效益等。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决策成效：请介绍项目基于数据要素进行的决策支撑成效，如在降本、提质、增效等方面的提升程度。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服务成效：请介绍项目通过基于数据要素的服务，创造的经济效益、产品可靠性和运行性能提升程度、用户满意度提升情况。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4.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协同能力：请介绍项目通过数据要素利用在提升产业链条协同作用方面的表现。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44693" y="1469133"/>
            <a:ext cx="8272559" cy="4246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b="1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示范性</a:t>
            </a:r>
            <a:endParaRPr lang="en-US" altLang="zh-CN" sz="2000" b="1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项目能为运用数据要素价值释放带动行业发展提供可参考、可复制的解决方案，可作为示范项目大规模推广。包括但不限于下述方面：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1.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市场潜力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: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项目是否有巨大的社会需求、市场容量大。具有较大示范价值和潜在市场空间。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2. 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行业示范性：项目是否形成具有可复制、可推广的运用数据要素赋能行业的解决方案或应用模式。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3.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可持续发展性：项目是否有较好的可持续发展能力。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应用价值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854310" y="2203645"/>
            <a:ext cx="8272559" cy="2861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团队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企业介绍：履历、资质和优势等</a:t>
            </a: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  <a:p>
            <a:pPr indent="0" algn="l" fontAlgn="auto">
              <a:lnSpc>
                <a:spcPct val="150000"/>
              </a:lnSpc>
            </a:pPr>
            <a:endParaRPr lang="en-US" altLang="zh-CN" sz="2000" dirty="0">
              <a:latin typeface="HarmonyOS Sans SC" panose="00000500000000000000" pitchFamily="2" charset="-122"/>
              <a:ea typeface="HarmonyOS Sans SC" panose="00000500000000000000" pitchFamily="2" charset="-122"/>
            </a:endParaRPr>
          </a:p>
          <a:p>
            <a:pPr indent="0" algn="l" fontAlgn="auto">
              <a:lnSpc>
                <a:spcPct val="150000"/>
              </a:lnSpc>
            </a:pP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参赛单位相关的基本资质、申报主体责任声明、财务审计、信用情况等，以及和参赛项目相关的基本资质证明、应用案例证明等材料。所有材料须为参赛单位所有，严禁使用母公司、分</a:t>
            </a:r>
            <a:r>
              <a:rPr lang="en-US" altLang="zh-CN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/</a:t>
            </a:r>
            <a:r>
              <a:rPr lang="zh-CN" altLang="en-US" sz="2000" dirty="0">
                <a:latin typeface="HarmonyOS Sans SC" panose="00000500000000000000" pitchFamily="2" charset="-122"/>
                <a:ea typeface="HarmonyOS Sans SC" panose="00000500000000000000" pitchFamily="2" charset="-122"/>
                <a:cs typeface="阿里巴巴普惠体 Medium" panose="00020600040101010101" pitchFamily="18" charset="-122"/>
              </a:rPr>
              <a:t>子公司、控股公司或其它非参赛单位材料，否则将取消参赛资格和成绩等证明材料。</a:t>
            </a:r>
            <a:endParaRPr lang="zh-CN" altLang="en-US" sz="2000" dirty="0">
              <a:latin typeface="HarmonyOS Sans SC" panose="00000500000000000000" pitchFamily="2" charset="-122"/>
              <a:ea typeface="HarmonyOS Sans SC" panose="00000500000000000000" pitchFamily="2" charset="-122"/>
              <a:cs typeface="阿里巴巴普惠体 Medium" panose="00020600040101010101" pitchFamily="18" charset="-122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4294967295"/>
          </p:nvPr>
        </p:nvSpPr>
        <p:spPr>
          <a:xfrm>
            <a:off x="292100" y="202883"/>
            <a:ext cx="7505700" cy="534035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ctr">
              <a:defRPr sz="3200" b="1" strike="noStrike">
                <a:solidFill>
                  <a:srgbClr val="FFFFFF"/>
                </a:solidFill>
                <a:effectLst/>
                <a:latin typeface="印品黑体" panose="00000500000000000000" pitchFamily="2" charset="-122"/>
              </a:defRPr>
            </a:lvl1pPr>
          </a:lstStyle>
          <a:p>
            <a:pPr lvl="0" algn="l">
              <a:buClrTx/>
              <a:buSzTx/>
              <a:buFontTx/>
            </a:pPr>
            <a:r>
              <a:rPr lang="zh-CN" altLang="en-US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团队介绍</a:t>
            </a:r>
            <a:endParaRPr lang="zh-CN" altLang="en-US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11031747" y="330200"/>
            <a:ext cx="1074528" cy="178512"/>
          </a:xfrm>
          <a:prstGeom prst="rect">
            <a:avLst/>
          </a:prstGeom>
          <a:solidFill>
            <a:srgbClr val="0034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0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1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2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3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4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5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6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7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8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19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2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20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21.xml><?xml version="1.0" encoding="utf-8"?>
<p:tagLst xmlns:p="http://schemas.openxmlformats.org/presentationml/2006/main">
  <p:tag name="commondata" val="eyJoZGlkIjoiOGExZDJhZGNlNjZkNTFkYTM3ZWE0OWRkMWYxYjNjOWEifQ=="/>
</p:tagLst>
</file>

<file path=ppt/tags/tag3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4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5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6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7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8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ags/tag9.xml><?xml version="1.0" encoding="utf-8"?>
<p:tagLst xmlns:p="http://schemas.openxmlformats.org/presentationml/2006/main">
  <p:tag name="KSO_WM_DIAGRAM_VIRTUALLY_FRAME" val="{&quot;height&quot;:409.5950393700788,&quot;left&quot;:568.4844094488188,&quot;top&quot;:77.44606299212599,&quot;width&quot;:268.8795275590551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1356</Words>
  <Application>WPS 演示</Application>
  <PresentationFormat>宽屏</PresentationFormat>
  <Paragraphs>101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阿里巴巴普惠体 Medium</vt:lpstr>
      <vt:lpstr>HarmonyOS Sans SC</vt:lpstr>
      <vt:lpstr>印品黑体</vt:lpstr>
      <vt:lpstr>HarmonyOS Sans SC</vt:lpstr>
      <vt:lpstr>Alibaba PuHuiTi H</vt:lpstr>
      <vt:lpstr>Arial Unicode MS</vt:lpstr>
      <vt:lpstr>Calibri</vt:lpstr>
      <vt:lpstr>等线</vt:lpstr>
      <vt:lpstr>黑体</vt:lpstr>
      <vt:lpstr>Segoe Print</vt:lpstr>
      <vt:lpstr>Office 主题</vt:lpstr>
      <vt:lpstr>PowerPoint 演示文稿</vt:lpstr>
      <vt:lpstr>PowerPoint 演示文稿</vt:lpstr>
      <vt:lpstr>项目概述</vt:lpstr>
      <vt:lpstr>解决方案</vt:lpstr>
      <vt:lpstr>商业模式</vt:lpstr>
      <vt:lpstr>应用价值</vt:lpstr>
      <vt:lpstr>应用价值</vt:lpstr>
      <vt:lpstr>应用价值</vt:lpstr>
      <vt:lpstr>团队介绍</vt:lpstr>
      <vt:lpstr>其他材料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86158</dc:creator>
  <cp:lastModifiedBy>作者</cp:lastModifiedBy>
  <cp:revision>327</cp:revision>
  <dcterms:created xsi:type="dcterms:W3CDTF">2024-05-06T16:32:00Z</dcterms:created>
  <dcterms:modified xsi:type="dcterms:W3CDTF">2025-05-19T01:54:01Z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BE2D260B23834870841B1A35D76E7B27_12</vt:lpwstr>
  </property>
  <property fmtid="{D5CDD505-2E9C-101B-9397-08002B2CF9AE}" pid="3" name="KSOProductBuildVer">
    <vt:lpwstr>2052-11.8.2.12118</vt:lpwstr>
  </property>
</Properties>
</file>